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6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0404CA-D114-4AB7-9312-020F46FB149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47397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404CA-D114-4AB7-9312-020F46FB149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01989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404CA-D114-4AB7-9312-020F46FB149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172410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0404CA-D114-4AB7-9312-020F46FB149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80240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0404CA-D114-4AB7-9312-020F46FB149C}" type="datetimeFigureOut">
              <a:rPr lang="en-US" smtClean="0"/>
              <a:t>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96806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0404CA-D114-4AB7-9312-020F46FB149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49515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0404CA-D114-4AB7-9312-020F46FB149C}" type="datetimeFigureOut">
              <a:rPr lang="en-US" smtClean="0"/>
              <a:t>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189921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0404CA-D114-4AB7-9312-020F46FB149C}" type="datetimeFigureOut">
              <a:rPr lang="en-US" smtClean="0"/>
              <a:t>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186082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404CA-D114-4AB7-9312-020F46FB149C}" type="datetimeFigureOut">
              <a:rPr lang="en-US" smtClean="0"/>
              <a:t>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4985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404CA-D114-4AB7-9312-020F46FB149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157328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404CA-D114-4AB7-9312-020F46FB149C}" type="datetimeFigureOut">
              <a:rPr lang="en-US" smtClean="0"/>
              <a:t>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F107C-ECDA-46E4-B1DF-7B325609C4BA}" type="slidenum">
              <a:rPr lang="en-US" smtClean="0"/>
              <a:t>‹#›</a:t>
            </a:fld>
            <a:endParaRPr lang="en-US"/>
          </a:p>
        </p:txBody>
      </p:sp>
    </p:spTree>
    <p:extLst>
      <p:ext uri="{BB962C8B-B14F-4D97-AF65-F5344CB8AC3E}">
        <p14:creationId xmlns:p14="http://schemas.microsoft.com/office/powerpoint/2010/main" val="239673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404CA-D114-4AB7-9312-020F46FB149C}" type="datetimeFigureOut">
              <a:rPr lang="en-US" smtClean="0"/>
              <a:t>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F107C-ECDA-46E4-B1DF-7B325609C4BA}" type="slidenum">
              <a:rPr lang="en-US" smtClean="0"/>
              <a:t>‹#›</a:t>
            </a:fld>
            <a:endParaRPr lang="en-US"/>
          </a:p>
        </p:txBody>
      </p:sp>
    </p:spTree>
    <p:extLst>
      <p:ext uri="{BB962C8B-B14F-4D97-AF65-F5344CB8AC3E}">
        <p14:creationId xmlns:p14="http://schemas.microsoft.com/office/powerpoint/2010/main" val="1708773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061"/>
          <a:stretch/>
        </p:blipFill>
        <p:spPr>
          <a:xfrm>
            <a:off x="0" y="0"/>
            <a:ext cx="9144000" cy="6858000"/>
          </a:xfrm>
          <a:prstGeom prst="rect">
            <a:avLst/>
          </a:prstGeom>
        </p:spPr>
      </p:pic>
      <p:sp>
        <p:nvSpPr>
          <p:cNvPr id="5" name="TextBox 4"/>
          <p:cNvSpPr txBox="1"/>
          <p:nvPr/>
        </p:nvSpPr>
        <p:spPr>
          <a:xfrm>
            <a:off x="0" y="5842337"/>
            <a:ext cx="9144000" cy="1015663"/>
          </a:xfrm>
          <a:prstGeom prst="rect">
            <a:avLst/>
          </a:prstGeom>
          <a:solidFill>
            <a:schemeClr val="bg1"/>
          </a:solidFill>
        </p:spPr>
        <p:txBody>
          <a:bodyPr wrap="square" rtlCol="0">
            <a:spAutoFit/>
          </a:bodyPr>
          <a:lstStyle/>
          <a:p>
            <a:r>
              <a:rPr lang="en-US" sz="2000" dirty="0" smtClean="0"/>
              <a:t>Jews carding cotton  </a:t>
            </a:r>
          </a:p>
          <a:p>
            <a:r>
              <a:rPr lang="en-US" sz="2000" i="1" dirty="0" smtClean="0"/>
              <a:t>The American Colony and Eric Matson Collection </a:t>
            </a:r>
          </a:p>
          <a:p>
            <a:r>
              <a:rPr lang="en-US" sz="2000" dirty="0" smtClean="0"/>
              <a:t>©2009 Todd Bolen / LifeintheHolyLand.com</a:t>
            </a:r>
            <a:endParaRPr lang="en-US" sz="2000" dirty="0"/>
          </a:p>
        </p:txBody>
      </p:sp>
    </p:spTree>
    <p:extLst>
      <p:ext uri="{BB962C8B-B14F-4D97-AF65-F5344CB8AC3E}">
        <p14:creationId xmlns:p14="http://schemas.microsoft.com/office/powerpoint/2010/main" val="2529188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0"/>
            <a:ext cx="9144000" cy="1077218"/>
          </a:xfrm>
          <a:prstGeom prst="rect">
            <a:avLst/>
          </a:prstGeom>
          <a:solidFill>
            <a:schemeClr val="bg2">
              <a:lumMod val="25000"/>
            </a:schemeClr>
          </a:solidFill>
        </p:spPr>
        <p:txBody>
          <a:bodyPr wrap="square" rtlCol="0">
            <a:spAutoFit/>
          </a:bodyPr>
          <a:lstStyle/>
          <a:p>
            <a:pPr lvl="0"/>
            <a:r>
              <a:rPr lang="en-US" sz="3200" dirty="0">
                <a:solidFill>
                  <a:schemeClr val="bg1"/>
                </a:solidFill>
              </a:rPr>
              <a:t>Proverbs 22.7 NET:  The rich rule over the poor, and the borrower is servant to the lender</a:t>
            </a:r>
            <a:r>
              <a:rPr lang="en-US" sz="3200" dirty="0" smtClean="0">
                <a:solidFill>
                  <a:schemeClr val="bg1"/>
                </a:solidFill>
              </a:rPr>
              <a:t>.</a:t>
            </a:r>
          </a:p>
        </p:txBody>
      </p:sp>
      <p:sp>
        <p:nvSpPr>
          <p:cNvPr id="7" name="TextBox 6"/>
          <p:cNvSpPr txBox="1"/>
          <p:nvPr/>
        </p:nvSpPr>
        <p:spPr>
          <a:xfrm>
            <a:off x="0" y="6457890"/>
            <a:ext cx="9144000" cy="400110"/>
          </a:xfrm>
          <a:prstGeom prst="rect">
            <a:avLst/>
          </a:prstGeom>
          <a:solidFill>
            <a:schemeClr val="bg2">
              <a:lumMod val="25000"/>
              <a:alpha val="80000"/>
            </a:schemeClr>
          </a:solidFill>
        </p:spPr>
        <p:txBody>
          <a:bodyPr wrap="square" rtlCol="0">
            <a:spAutoFit/>
          </a:bodyPr>
          <a:lstStyle/>
          <a:p>
            <a:r>
              <a:rPr lang="en-US" sz="2000" dirty="0" smtClean="0">
                <a:solidFill>
                  <a:schemeClr val="bg1"/>
                </a:solidFill>
              </a:rPr>
              <a:t>commons.Wikimedia.org</a:t>
            </a:r>
            <a:endParaRPr lang="en-US" sz="2000" dirty="0">
              <a:solidFill>
                <a:schemeClr val="bg1"/>
              </a:solidFill>
            </a:endParaRPr>
          </a:p>
        </p:txBody>
      </p:sp>
    </p:spTree>
    <p:extLst>
      <p:ext uri="{BB962C8B-B14F-4D97-AF65-F5344CB8AC3E}">
        <p14:creationId xmlns:p14="http://schemas.microsoft.com/office/powerpoint/2010/main" val="3321518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986528"/>
          </a:xfrm>
          <a:prstGeom prst="rect">
            <a:avLst/>
          </a:prstGeom>
          <a:solidFill>
            <a:schemeClr val="bg2">
              <a:lumMod val="25000"/>
            </a:schemeClr>
          </a:solidFill>
        </p:spPr>
        <p:txBody>
          <a:bodyPr wrap="square" rtlCol="0">
            <a:spAutoFit/>
          </a:bodyPr>
          <a:lstStyle/>
          <a:p>
            <a:pPr lvl="0"/>
            <a:r>
              <a:rPr lang="en-US" sz="3200" dirty="0">
                <a:solidFill>
                  <a:schemeClr val="bg1"/>
                </a:solidFill>
              </a:rPr>
              <a:t>Deuteronomy 23.19-20 NET:  You must not charge interest on a loan to your fellow Israelite, whether on money, food, or anything else that has been loaned with interest.  You may lend with interest to a foreigner, but not to your fellow Israelite</a:t>
            </a:r>
            <a:r>
              <a:rPr lang="en-US" sz="3200" dirty="0" smtClean="0">
                <a:solidFill>
                  <a:schemeClr val="bg1"/>
                </a:solidFill>
              </a:rPr>
              <a:t>…</a:t>
            </a:r>
          </a:p>
          <a:p>
            <a:pPr lvl="0"/>
            <a:endParaRPr lang="en-US" sz="3200" dirty="0">
              <a:solidFill>
                <a:schemeClr val="bg1"/>
              </a:solidFill>
            </a:endParaRPr>
          </a:p>
          <a:p>
            <a:pPr lvl="0"/>
            <a:r>
              <a:rPr lang="en-US" sz="3200" dirty="0">
                <a:solidFill>
                  <a:srgbClr val="FFFF00"/>
                </a:solidFill>
              </a:rPr>
              <a:t>Leviticus 25.35-37 NIV:  If any of your fellow Israelites become poor and are unable to support themselves among you, help them as you would a foreigner and stranger, so they can continue to live among you.  Do not take interest or any profit from them, but fear your God, so that they may continue to live among you.  You must not lend them money at interest or sell them food at a profit.</a:t>
            </a:r>
          </a:p>
        </p:txBody>
      </p:sp>
    </p:spTree>
    <p:extLst>
      <p:ext uri="{BB962C8B-B14F-4D97-AF65-F5344CB8AC3E}">
        <p14:creationId xmlns:p14="http://schemas.microsoft.com/office/powerpoint/2010/main" val="4722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109639"/>
          </a:xfrm>
          <a:prstGeom prst="rect">
            <a:avLst/>
          </a:prstGeom>
          <a:solidFill>
            <a:schemeClr val="bg2">
              <a:lumMod val="25000"/>
            </a:schemeClr>
          </a:solidFill>
        </p:spPr>
        <p:txBody>
          <a:bodyPr wrap="square" rtlCol="0">
            <a:spAutoFit/>
          </a:bodyPr>
          <a:lstStyle/>
          <a:p>
            <a:pPr lvl="0"/>
            <a:r>
              <a:rPr lang="en-US" sz="3200" dirty="0" smtClean="0">
                <a:solidFill>
                  <a:schemeClr val="bg1"/>
                </a:solidFill>
              </a:rPr>
              <a:t>Borrowing to buy a house could lead to building equity while lowering your housing payment.</a:t>
            </a:r>
          </a:p>
          <a:p>
            <a:pPr lvl="0"/>
            <a:endParaRPr lang="en-US" sz="3200" dirty="0">
              <a:solidFill>
                <a:schemeClr val="bg1"/>
              </a:solidFill>
            </a:endParaRPr>
          </a:p>
          <a:p>
            <a:pPr lvl="0"/>
            <a:r>
              <a:rPr lang="en-US" sz="3200" dirty="0" smtClean="0">
                <a:solidFill>
                  <a:schemeClr val="bg1"/>
                </a:solidFill>
              </a:rPr>
              <a:t>This might be true for buying a car, but it usually is better to pay cash for an older car and save for the next rather than borrow to buy new.</a:t>
            </a:r>
          </a:p>
          <a:p>
            <a:pPr lvl="0"/>
            <a:endParaRPr lang="en-US" sz="3200" dirty="0">
              <a:solidFill>
                <a:schemeClr val="bg1"/>
              </a:solidFill>
            </a:endParaRPr>
          </a:p>
          <a:p>
            <a:pPr lvl="0"/>
            <a:r>
              <a:rPr lang="en-US" sz="3200" dirty="0" smtClean="0">
                <a:solidFill>
                  <a:schemeClr val="bg1"/>
                </a:solidFill>
              </a:rPr>
              <a:t>Borrowing to finance living expenses is not good.  </a:t>
            </a:r>
          </a:p>
          <a:p>
            <a:pPr lvl="0">
              <a:spcBef>
                <a:spcPts val="1200"/>
              </a:spcBef>
            </a:pPr>
            <a:r>
              <a:rPr lang="en-US" sz="3200" dirty="0" smtClean="0">
                <a:solidFill>
                  <a:schemeClr val="bg1"/>
                </a:solidFill>
                <a:sym typeface="Wingdings" panose="05000000000000000000" pitchFamily="2" charset="2"/>
              </a:rPr>
              <a:t> </a:t>
            </a:r>
            <a:r>
              <a:rPr lang="en-US" sz="3200" dirty="0" smtClean="0">
                <a:solidFill>
                  <a:schemeClr val="bg1"/>
                </a:solidFill>
              </a:rPr>
              <a:t>Pay off credit card balances every month if you can</a:t>
            </a:r>
          </a:p>
          <a:p>
            <a:pPr marL="457200" lvl="0" indent="-457200">
              <a:spcBef>
                <a:spcPts val="1200"/>
              </a:spcBef>
              <a:buFont typeface="Wingdings" panose="05000000000000000000" pitchFamily="2" charset="2"/>
              <a:buChar char="è"/>
            </a:pPr>
            <a:r>
              <a:rPr lang="en-US" sz="3200" dirty="0" smtClean="0">
                <a:solidFill>
                  <a:schemeClr val="bg1"/>
                </a:solidFill>
              </a:rPr>
              <a:t>Compare mortgage rates around 4% with credit card rates around 16%!</a:t>
            </a:r>
          </a:p>
          <a:p>
            <a:pPr marL="457200" lvl="0" indent="-457200">
              <a:spcBef>
                <a:spcPts val="1200"/>
              </a:spcBef>
              <a:buFont typeface="Wingdings" panose="05000000000000000000" pitchFamily="2" charset="2"/>
              <a:buChar char="è"/>
            </a:pPr>
            <a:endParaRPr lang="en-US" sz="3200" dirty="0">
              <a:solidFill>
                <a:schemeClr val="bg1"/>
              </a:solidFill>
            </a:endParaRPr>
          </a:p>
          <a:p>
            <a:pPr marL="457200" lvl="0" indent="-457200">
              <a:spcBef>
                <a:spcPts val="1200"/>
              </a:spcBef>
              <a:buFont typeface="Wingdings" panose="05000000000000000000" pitchFamily="2" charset="2"/>
              <a:buChar char="è"/>
            </a:pPr>
            <a:endParaRPr lang="en-US" sz="3200" dirty="0">
              <a:solidFill>
                <a:srgbClr val="FFFF00"/>
              </a:solidFill>
            </a:endParaRPr>
          </a:p>
        </p:txBody>
      </p:sp>
    </p:spTree>
    <p:extLst>
      <p:ext uri="{BB962C8B-B14F-4D97-AF65-F5344CB8AC3E}">
        <p14:creationId xmlns:p14="http://schemas.microsoft.com/office/powerpoint/2010/main" val="3693468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7017306"/>
          </a:xfrm>
          <a:prstGeom prst="rect">
            <a:avLst/>
          </a:prstGeom>
          <a:solidFill>
            <a:schemeClr val="bg2">
              <a:lumMod val="25000"/>
            </a:schemeClr>
          </a:solidFill>
        </p:spPr>
        <p:txBody>
          <a:bodyPr wrap="square" rtlCol="0">
            <a:spAutoFit/>
          </a:bodyPr>
          <a:lstStyle/>
          <a:p>
            <a:pPr lvl="0"/>
            <a:r>
              <a:rPr lang="en-US" sz="3000" smtClean="0">
                <a:solidFill>
                  <a:schemeClr val="bg1"/>
                </a:solidFill>
              </a:rPr>
              <a:t>Income:	Wages</a:t>
            </a:r>
            <a:endParaRPr lang="en-US" sz="3000" dirty="0" smtClean="0">
              <a:solidFill>
                <a:schemeClr val="bg1"/>
              </a:solidFill>
            </a:endParaRPr>
          </a:p>
          <a:p>
            <a:pPr lvl="0"/>
            <a:endParaRPr lang="en-US" sz="3000" dirty="0">
              <a:solidFill>
                <a:schemeClr val="bg1"/>
              </a:solidFill>
            </a:endParaRPr>
          </a:p>
          <a:p>
            <a:pPr lvl="0"/>
            <a:r>
              <a:rPr lang="en-US" sz="3000" dirty="0" smtClean="0">
                <a:solidFill>
                  <a:schemeClr val="bg1"/>
                </a:solidFill>
              </a:rPr>
              <a:t>Housing:	Rent/mortgage</a:t>
            </a:r>
          </a:p>
          <a:p>
            <a:pPr lvl="0"/>
            <a:r>
              <a:rPr lang="en-US" sz="3000" dirty="0" smtClean="0">
                <a:solidFill>
                  <a:schemeClr val="bg1"/>
                </a:solidFill>
              </a:rPr>
              <a:t>		Insurance, taxes</a:t>
            </a:r>
          </a:p>
          <a:p>
            <a:pPr lvl="0"/>
            <a:r>
              <a:rPr lang="en-US" sz="3000" dirty="0" smtClean="0">
                <a:solidFill>
                  <a:schemeClr val="bg1"/>
                </a:solidFill>
              </a:rPr>
              <a:t>		Maintenance, repairs</a:t>
            </a:r>
          </a:p>
          <a:p>
            <a:pPr lvl="0"/>
            <a:r>
              <a:rPr lang="en-US" sz="3000" dirty="0" smtClean="0">
                <a:solidFill>
                  <a:schemeClr val="bg1"/>
                </a:solidFill>
              </a:rPr>
              <a:t>		Utilities</a:t>
            </a:r>
          </a:p>
          <a:p>
            <a:pPr lvl="0"/>
            <a:endParaRPr lang="en-US" sz="3000" dirty="0">
              <a:solidFill>
                <a:schemeClr val="bg1"/>
              </a:solidFill>
            </a:endParaRPr>
          </a:p>
          <a:p>
            <a:pPr lvl="0"/>
            <a:r>
              <a:rPr lang="en-US" sz="3000" dirty="0" smtClean="0">
                <a:solidFill>
                  <a:schemeClr val="bg1"/>
                </a:solidFill>
              </a:rPr>
              <a:t>Car:		Car payment</a:t>
            </a:r>
          </a:p>
          <a:p>
            <a:pPr lvl="0"/>
            <a:r>
              <a:rPr lang="en-US" sz="3000" dirty="0" smtClean="0">
                <a:solidFill>
                  <a:schemeClr val="bg1"/>
                </a:solidFill>
              </a:rPr>
              <a:t>		Insurance, tags, AAA</a:t>
            </a:r>
          </a:p>
          <a:p>
            <a:pPr lvl="0"/>
            <a:r>
              <a:rPr lang="en-US" sz="3000" dirty="0" smtClean="0">
                <a:solidFill>
                  <a:schemeClr val="bg1"/>
                </a:solidFill>
              </a:rPr>
              <a:t>		Maintenance, repairs</a:t>
            </a:r>
          </a:p>
          <a:p>
            <a:pPr lvl="0"/>
            <a:r>
              <a:rPr lang="en-US" sz="3000" dirty="0" smtClean="0">
                <a:solidFill>
                  <a:schemeClr val="bg1"/>
                </a:solidFill>
              </a:rPr>
              <a:t>		Gasoline</a:t>
            </a:r>
          </a:p>
          <a:p>
            <a:pPr lvl="0"/>
            <a:endParaRPr lang="en-US" sz="3000" dirty="0" smtClean="0">
              <a:solidFill>
                <a:srgbClr val="FFFF00"/>
              </a:solidFill>
            </a:endParaRPr>
          </a:p>
          <a:p>
            <a:pPr lvl="0"/>
            <a:r>
              <a:rPr lang="en-US" sz="3000" dirty="0" smtClean="0">
                <a:solidFill>
                  <a:schemeClr val="bg1"/>
                </a:solidFill>
              </a:rPr>
              <a:t>Giving:	Giving to the church</a:t>
            </a:r>
          </a:p>
          <a:p>
            <a:pPr lvl="0"/>
            <a:r>
              <a:rPr lang="en-US" sz="3000" dirty="0" smtClean="0">
                <a:solidFill>
                  <a:schemeClr val="bg1"/>
                </a:solidFill>
              </a:rPr>
              <a:t>		Giving to other charities…</a:t>
            </a:r>
          </a:p>
          <a:p>
            <a:pPr lvl="0"/>
            <a:endParaRPr lang="en-US" sz="3000" dirty="0">
              <a:solidFill>
                <a:schemeClr val="bg1"/>
              </a:solidFill>
            </a:endParaRPr>
          </a:p>
        </p:txBody>
      </p:sp>
    </p:spTree>
    <p:extLst>
      <p:ext uri="{BB962C8B-B14F-4D97-AF65-F5344CB8AC3E}">
        <p14:creationId xmlns:p14="http://schemas.microsoft.com/office/powerpoint/2010/main" val="1445634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061"/>
          <a:stretch/>
        </p:blipFill>
        <p:spPr>
          <a:xfrm>
            <a:off x="0" y="0"/>
            <a:ext cx="9144000" cy="6858000"/>
          </a:xfrm>
          <a:prstGeom prst="rect">
            <a:avLst/>
          </a:prstGeom>
        </p:spPr>
      </p:pic>
      <p:sp>
        <p:nvSpPr>
          <p:cNvPr id="5" name="TextBox 4"/>
          <p:cNvSpPr txBox="1"/>
          <p:nvPr/>
        </p:nvSpPr>
        <p:spPr>
          <a:xfrm>
            <a:off x="0" y="764024"/>
            <a:ext cx="9144000" cy="6093976"/>
          </a:xfrm>
          <a:prstGeom prst="rect">
            <a:avLst/>
          </a:prstGeom>
          <a:solidFill>
            <a:schemeClr val="bg2">
              <a:lumMod val="25000"/>
            </a:schemeClr>
          </a:solidFill>
        </p:spPr>
        <p:txBody>
          <a:bodyPr wrap="square" rtlCol="0">
            <a:spAutoFit/>
          </a:bodyPr>
          <a:lstStyle/>
          <a:p>
            <a:r>
              <a:rPr lang="en-US" sz="3000" dirty="0">
                <a:solidFill>
                  <a:srgbClr val="FFFF00"/>
                </a:solidFill>
              </a:rPr>
              <a:t>2 Thessalonians 3.6-10 NIV:  In the name of the Lord Jesus Christ, we command you, brothers and sisters, to keep away from every believer who is </a:t>
            </a:r>
            <a:r>
              <a:rPr lang="en-US" sz="3000" u="sng" dirty="0">
                <a:solidFill>
                  <a:schemeClr val="bg1"/>
                </a:solidFill>
              </a:rPr>
              <a:t>idle and disruptive</a:t>
            </a:r>
            <a:r>
              <a:rPr lang="en-US" sz="3000" dirty="0">
                <a:solidFill>
                  <a:schemeClr val="bg1"/>
                </a:solidFill>
              </a:rPr>
              <a:t> </a:t>
            </a:r>
            <a:r>
              <a:rPr lang="en-US" sz="3000" dirty="0">
                <a:solidFill>
                  <a:srgbClr val="FFFF00"/>
                </a:solidFill>
              </a:rPr>
              <a:t>and does not live according to the teaching you received from us.  For you yourselves know how you ought to follow our example. We were not idle when we were with you, nor did we eat anyone's food without paying for it. On the contrary, we worked night and day, laboring and toiling so that we would not be a burden to any of you.  We did this, not because we do not have the right to such help, but in order to offer ourselves as a model for you to imitate.  For even when we were with you, we gave you this rule: “The one who is unwilling to work shall not eat.”</a:t>
            </a:r>
          </a:p>
        </p:txBody>
      </p:sp>
    </p:spTree>
    <p:extLst>
      <p:ext uri="{BB962C8B-B14F-4D97-AF65-F5344CB8AC3E}">
        <p14:creationId xmlns:p14="http://schemas.microsoft.com/office/powerpoint/2010/main" val="1979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061"/>
          <a:stretch/>
        </p:blipFill>
        <p:spPr>
          <a:xfrm>
            <a:off x="0" y="0"/>
            <a:ext cx="9144000" cy="6858000"/>
          </a:xfrm>
          <a:prstGeom prst="rect">
            <a:avLst/>
          </a:prstGeom>
        </p:spPr>
      </p:pic>
      <p:sp>
        <p:nvSpPr>
          <p:cNvPr id="5" name="TextBox 4"/>
          <p:cNvSpPr txBox="1"/>
          <p:nvPr/>
        </p:nvSpPr>
        <p:spPr>
          <a:xfrm>
            <a:off x="0" y="5842337"/>
            <a:ext cx="9144000" cy="1015663"/>
          </a:xfrm>
          <a:prstGeom prst="rect">
            <a:avLst/>
          </a:prstGeom>
          <a:solidFill>
            <a:schemeClr val="bg2">
              <a:lumMod val="25000"/>
            </a:schemeClr>
          </a:solidFill>
        </p:spPr>
        <p:txBody>
          <a:bodyPr wrap="square" rtlCol="0">
            <a:spAutoFit/>
          </a:bodyPr>
          <a:lstStyle/>
          <a:p>
            <a:r>
              <a:rPr lang="en-US" sz="3000" dirty="0" smtClean="0">
                <a:solidFill>
                  <a:srgbClr val="FFFF00"/>
                </a:solidFill>
              </a:rPr>
              <a:t>For </a:t>
            </a:r>
            <a:r>
              <a:rPr lang="en-US" sz="3000" dirty="0">
                <a:solidFill>
                  <a:srgbClr val="FFFF00"/>
                </a:solidFill>
              </a:rPr>
              <a:t>even when we were with you, we gave you this rule: “The one who is unwilling to work shall not eat.”</a:t>
            </a:r>
          </a:p>
        </p:txBody>
      </p:sp>
    </p:spTree>
    <p:extLst>
      <p:ext uri="{BB962C8B-B14F-4D97-AF65-F5344CB8AC3E}">
        <p14:creationId xmlns:p14="http://schemas.microsoft.com/office/powerpoint/2010/main" val="19992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Olive trees with red flowers in bloom in Galilee, db6704101205"/>
          <p:cNvPicPr preferRelativeResize="0">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t="-2" b="2529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0"/>
            <a:ext cx="9144000" cy="1569660"/>
          </a:xfrm>
          <a:prstGeom prst="rect">
            <a:avLst/>
          </a:prstGeom>
          <a:solidFill>
            <a:schemeClr val="accent1">
              <a:lumMod val="50000"/>
              <a:alpha val="80000"/>
            </a:schemeClr>
          </a:solidFill>
        </p:spPr>
        <p:txBody>
          <a:bodyPr wrap="square" rtlCol="0">
            <a:spAutoFit/>
          </a:bodyPr>
          <a:lstStyle/>
          <a:p>
            <a:r>
              <a:rPr lang="en-US" sz="3200" b="1" dirty="0">
                <a:solidFill>
                  <a:schemeClr val="bg1"/>
                </a:solidFill>
              </a:rPr>
              <a:t>Genesis 2.15 NIV:  The LORD God took the man and put him in the Garden of Eden to work it and take care of it.</a:t>
            </a:r>
            <a:endParaRPr lang="en-US" sz="3000" b="1" dirty="0">
              <a:solidFill>
                <a:schemeClr val="bg1"/>
              </a:solidFill>
            </a:endParaRPr>
          </a:p>
        </p:txBody>
      </p:sp>
      <p:sp>
        <p:nvSpPr>
          <p:cNvPr id="8" name="TextBox 7"/>
          <p:cNvSpPr txBox="1"/>
          <p:nvPr/>
        </p:nvSpPr>
        <p:spPr>
          <a:xfrm>
            <a:off x="0" y="5842337"/>
            <a:ext cx="9144000" cy="1015663"/>
          </a:xfrm>
          <a:prstGeom prst="rect">
            <a:avLst/>
          </a:prstGeom>
          <a:solidFill>
            <a:schemeClr val="bg2">
              <a:lumMod val="25000"/>
              <a:alpha val="80000"/>
            </a:schemeClr>
          </a:solidFill>
        </p:spPr>
        <p:txBody>
          <a:bodyPr wrap="square" rtlCol="0">
            <a:spAutoFit/>
          </a:bodyPr>
          <a:lstStyle/>
          <a:p>
            <a:r>
              <a:rPr lang="en-US" sz="2000" dirty="0" smtClean="0">
                <a:solidFill>
                  <a:srgbClr val="FFFF00"/>
                </a:solidFill>
              </a:rPr>
              <a:t>olive trees and flowers in Galilee</a:t>
            </a:r>
          </a:p>
          <a:p>
            <a:r>
              <a:rPr lang="en-US" sz="2000" i="1" dirty="0" smtClean="0">
                <a:solidFill>
                  <a:srgbClr val="FFFF00"/>
                </a:solidFill>
              </a:rPr>
              <a:t>Views That Have Vanished: The Photographs of David </a:t>
            </a:r>
            <a:r>
              <a:rPr lang="en-US" sz="2000" i="1" dirty="0" err="1" smtClean="0">
                <a:solidFill>
                  <a:srgbClr val="FFFF00"/>
                </a:solidFill>
              </a:rPr>
              <a:t>Biven</a:t>
            </a:r>
            <a:endParaRPr lang="en-US" sz="2000" i="1" dirty="0" smtClean="0">
              <a:solidFill>
                <a:srgbClr val="FFFF00"/>
              </a:solidFill>
            </a:endParaRPr>
          </a:p>
          <a:p>
            <a:r>
              <a:rPr lang="en-US" sz="2000" dirty="0" smtClean="0">
                <a:solidFill>
                  <a:srgbClr val="FFFF00"/>
                </a:solidFill>
              </a:rPr>
              <a:t>©2008 Todd Bolen / LifeintheHolyLand.com</a:t>
            </a:r>
            <a:endParaRPr lang="en-US" sz="2000" dirty="0">
              <a:solidFill>
                <a:srgbClr val="FFFF00"/>
              </a:solidFill>
            </a:endParaRPr>
          </a:p>
        </p:txBody>
      </p:sp>
    </p:spTree>
    <p:extLst>
      <p:ext uri="{BB962C8B-B14F-4D97-AF65-F5344CB8AC3E}">
        <p14:creationId xmlns:p14="http://schemas.microsoft.com/office/powerpoint/2010/main" val="1412150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5842337"/>
            <a:ext cx="9144000" cy="1015663"/>
          </a:xfrm>
          <a:prstGeom prst="rect">
            <a:avLst/>
          </a:prstGeom>
          <a:solidFill>
            <a:schemeClr val="bg2">
              <a:lumMod val="25000"/>
              <a:alpha val="80000"/>
            </a:schemeClr>
          </a:solidFill>
        </p:spPr>
        <p:txBody>
          <a:bodyPr wrap="square" rtlCol="0">
            <a:spAutoFit/>
          </a:bodyPr>
          <a:lstStyle/>
          <a:p>
            <a:r>
              <a:rPr lang="en-US" sz="2000" dirty="0" smtClean="0">
                <a:solidFill>
                  <a:schemeClr val="bg1"/>
                </a:solidFill>
              </a:rPr>
              <a:t>Potter at his lathe wheel</a:t>
            </a:r>
          </a:p>
          <a:p>
            <a:r>
              <a:rPr lang="en-US" sz="2000" i="1" dirty="0" smtClean="0">
                <a:solidFill>
                  <a:schemeClr val="bg1"/>
                </a:solidFill>
              </a:rPr>
              <a:t>The American Colony and Eric Matson Collection </a:t>
            </a:r>
          </a:p>
          <a:p>
            <a:r>
              <a:rPr lang="en-US" sz="2000" dirty="0" smtClean="0">
                <a:solidFill>
                  <a:schemeClr val="bg1"/>
                </a:solidFill>
              </a:rPr>
              <a:t>©2009 Todd Bolen / LifeintheHolyLand.com</a:t>
            </a:r>
            <a:endParaRPr lang="en-US" sz="2000" dirty="0">
              <a:solidFill>
                <a:schemeClr val="bg1"/>
              </a:solidFill>
            </a:endParaRPr>
          </a:p>
        </p:txBody>
      </p:sp>
    </p:spTree>
    <p:extLst>
      <p:ext uri="{BB962C8B-B14F-4D97-AF65-F5344CB8AC3E}">
        <p14:creationId xmlns:p14="http://schemas.microsoft.com/office/powerpoint/2010/main" val="2065667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557" y="0"/>
            <a:ext cx="4793742" cy="6858000"/>
          </a:xfrm>
          <a:prstGeom prst="rect">
            <a:avLst/>
          </a:prstGeom>
        </p:spPr>
      </p:pic>
      <p:sp>
        <p:nvSpPr>
          <p:cNvPr id="5" name="TextBox 4"/>
          <p:cNvSpPr txBox="1"/>
          <p:nvPr/>
        </p:nvSpPr>
        <p:spPr>
          <a:xfrm>
            <a:off x="0" y="0"/>
            <a:ext cx="800219" cy="6858000"/>
          </a:xfrm>
          <a:prstGeom prst="rect">
            <a:avLst/>
          </a:prstGeom>
          <a:solidFill>
            <a:schemeClr val="bg2">
              <a:lumMod val="25000"/>
              <a:alpha val="80000"/>
            </a:schemeClr>
          </a:solidFill>
        </p:spPr>
        <p:txBody>
          <a:bodyPr vert="vert270" wrap="square" rtlCol="0">
            <a:spAutoFit/>
          </a:bodyPr>
          <a:lstStyle/>
          <a:p>
            <a:pPr algn="r"/>
            <a:r>
              <a:rPr lang="en-US" sz="2000" i="1" dirty="0" smtClean="0">
                <a:solidFill>
                  <a:schemeClr val="bg1"/>
                </a:solidFill>
              </a:rPr>
              <a:t>The American Colony and Eric Matson Collection </a:t>
            </a:r>
          </a:p>
          <a:p>
            <a:pPr algn="r"/>
            <a:r>
              <a:rPr lang="en-US" sz="2000" dirty="0" smtClean="0">
                <a:solidFill>
                  <a:schemeClr val="bg1"/>
                </a:solidFill>
              </a:rPr>
              <a:t>©2009 Todd Bolen / LifeintheHolyLand.com</a:t>
            </a:r>
            <a:endParaRPr lang="en-US" sz="2000" dirty="0">
              <a:solidFill>
                <a:schemeClr val="bg1"/>
              </a:solidFill>
            </a:endParaRPr>
          </a:p>
        </p:txBody>
      </p:sp>
      <p:sp>
        <p:nvSpPr>
          <p:cNvPr id="3" name="TextBox 2"/>
          <p:cNvSpPr txBox="1"/>
          <p:nvPr/>
        </p:nvSpPr>
        <p:spPr>
          <a:xfrm>
            <a:off x="2940627" y="0"/>
            <a:ext cx="6203373" cy="6986528"/>
          </a:xfrm>
          <a:prstGeom prst="rect">
            <a:avLst/>
          </a:prstGeom>
          <a:solidFill>
            <a:schemeClr val="bg2">
              <a:lumMod val="25000"/>
            </a:schemeClr>
          </a:solidFill>
        </p:spPr>
        <p:txBody>
          <a:bodyPr wrap="square" rtlCol="0">
            <a:spAutoFit/>
          </a:bodyPr>
          <a:lstStyle/>
          <a:p>
            <a:r>
              <a:rPr lang="en-US" sz="3200" dirty="0">
                <a:solidFill>
                  <a:schemeClr val="bg1"/>
                </a:solidFill>
              </a:rPr>
              <a:t>Colossians 3.22-25 NET:  Slaves, obey your earthly masters in every respect, not only when they are watching– like those who are strictly people-pleasers– but with a sincere heart, fearing the Lord.  Whatever you are doing, work at it with enthusiasm, as to the Lord and not for people, because you know that you will receive your inheritance from the Lord as the reward. Serve the Lord Christ.  For the one who does wrong will be repaid for his wrong, and there are no exceptions.</a:t>
            </a:r>
          </a:p>
        </p:txBody>
      </p:sp>
    </p:spTree>
    <p:extLst>
      <p:ext uri="{BB962C8B-B14F-4D97-AF65-F5344CB8AC3E}">
        <p14:creationId xmlns:p14="http://schemas.microsoft.com/office/powerpoint/2010/main" val="2480678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18" y="0"/>
            <a:ext cx="9144000" cy="6858000"/>
          </a:xfrm>
          <a:prstGeom prst="rect">
            <a:avLst/>
          </a:prstGeom>
        </p:spPr>
      </p:pic>
      <p:sp>
        <p:nvSpPr>
          <p:cNvPr id="6" name="TextBox 5"/>
          <p:cNvSpPr txBox="1"/>
          <p:nvPr/>
        </p:nvSpPr>
        <p:spPr>
          <a:xfrm>
            <a:off x="3771900" y="0"/>
            <a:ext cx="5372100" cy="6986528"/>
          </a:xfrm>
          <a:prstGeom prst="rect">
            <a:avLst/>
          </a:prstGeom>
          <a:solidFill>
            <a:schemeClr val="bg2">
              <a:lumMod val="25000"/>
            </a:schemeClr>
          </a:solidFill>
        </p:spPr>
        <p:txBody>
          <a:bodyPr wrap="square" rtlCol="0">
            <a:spAutoFit/>
          </a:bodyPr>
          <a:lstStyle/>
          <a:p>
            <a:r>
              <a:rPr lang="en-US" sz="3200" dirty="0">
                <a:solidFill>
                  <a:schemeClr val="bg1"/>
                </a:solidFill>
              </a:rPr>
              <a:t>Proverbs 6.6-11 NIV:   Go to the ant, you sluggard; consider its ways and be wise!  It has no commander, no overseer or ruler, yet it stores its provisions in summer and gathers its food at harvest.  How long will you lie there, you sluggard? When will you get up from your sleep?  A little sleep, a little slumber, a little folding of the hands to rest-- and poverty will come on you like a thief and scarcity like an armed man.</a:t>
            </a:r>
          </a:p>
        </p:txBody>
      </p:sp>
      <p:sp>
        <p:nvSpPr>
          <p:cNvPr id="7" name="TextBox 6"/>
          <p:cNvSpPr txBox="1"/>
          <p:nvPr/>
        </p:nvSpPr>
        <p:spPr>
          <a:xfrm>
            <a:off x="0" y="0"/>
            <a:ext cx="800219" cy="6858000"/>
          </a:xfrm>
          <a:prstGeom prst="rect">
            <a:avLst/>
          </a:prstGeom>
          <a:solidFill>
            <a:schemeClr val="bg2">
              <a:lumMod val="25000"/>
              <a:alpha val="80000"/>
            </a:schemeClr>
          </a:solidFill>
        </p:spPr>
        <p:txBody>
          <a:bodyPr vert="vert270" wrap="square" rtlCol="0">
            <a:spAutoFit/>
          </a:bodyPr>
          <a:lstStyle/>
          <a:p>
            <a:pPr algn="r"/>
            <a:r>
              <a:rPr lang="en-US" sz="2000" i="1" dirty="0" smtClean="0">
                <a:solidFill>
                  <a:schemeClr val="bg1"/>
                </a:solidFill>
              </a:rPr>
              <a:t>The American Colony and Eric Matson Collection </a:t>
            </a:r>
          </a:p>
          <a:p>
            <a:pPr algn="r"/>
            <a:r>
              <a:rPr lang="en-US" sz="2000" dirty="0" smtClean="0">
                <a:solidFill>
                  <a:schemeClr val="bg1"/>
                </a:solidFill>
              </a:rPr>
              <a:t>©2009 Todd Bolen / LifeintheHolyLand.com</a:t>
            </a:r>
            <a:endParaRPr lang="en-US" sz="2000" dirty="0">
              <a:solidFill>
                <a:schemeClr val="bg1"/>
              </a:solidFill>
            </a:endParaRPr>
          </a:p>
        </p:txBody>
      </p:sp>
    </p:spTree>
    <p:extLst>
      <p:ext uri="{BB962C8B-B14F-4D97-AF65-F5344CB8AC3E}">
        <p14:creationId xmlns:p14="http://schemas.microsoft.com/office/powerpoint/2010/main" val="351522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220"/>
            <a:ext cx="9144000" cy="6240780"/>
          </a:xfrm>
          <a:prstGeom prst="rect">
            <a:avLst/>
          </a:prstGeom>
        </p:spPr>
      </p:pic>
      <p:sp>
        <p:nvSpPr>
          <p:cNvPr id="6" name="TextBox 5"/>
          <p:cNvSpPr txBox="1"/>
          <p:nvPr/>
        </p:nvSpPr>
        <p:spPr>
          <a:xfrm>
            <a:off x="0" y="0"/>
            <a:ext cx="9144000" cy="1077218"/>
          </a:xfrm>
          <a:prstGeom prst="rect">
            <a:avLst/>
          </a:prstGeom>
          <a:solidFill>
            <a:schemeClr val="bg2">
              <a:lumMod val="25000"/>
            </a:schemeClr>
          </a:solidFill>
        </p:spPr>
        <p:txBody>
          <a:bodyPr wrap="square" rtlCol="0">
            <a:spAutoFit/>
          </a:bodyPr>
          <a:lstStyle/>
          <a:p>
            <a:pPr lvl="0"/>
            <a:r>
              <a:rPr lang="en-US" sz="3200" dirty="0">
                <a:solidFill>
                  <a:schemeClr val="bg1"/>
                </a:solidFill>
              </a:rPr>
              <a:t>Proverbs 21.20 NIV:  The wise store up choice food and olive oil, but fools gulp theirs down.</a:t>
            </a:r>
          </a:p>
        </p:txBody>
      </p:sp>
      <p:sp>
        <p:nvSpPr>
          <p:cNvPr id="5" name="TextBox 4"/>
          <p:cNvSpPr txBox="1"/>
          <p:nvPr/>
        </p:nvSpPr>
        <p:spPr>
          <a:xfrm>
            <a:off x="0" y="6457890"/>
            <a:ext cx="9144000" cy="400110"/>
          </a:xfrm>
          <a:prstGeom prst="rect">
            <a:avLst/>
          </a:prstGeom>
          <a:solidFill>
            <a:schemeClr val="bg2">
              <a:lumMod val="25000"/>
              <a:alpha val="80000"/>
            </a:schemeClr>
          </a:solidFill>
        </p:spPr>
        <p:txBody>
          <a:bodyPr wrap="square" rtlCol="0">
            <a:spAutoFit/>
          </a:bodyPr>
          <a:lstStyle/>
          <a:p>
            <a:r>
              <a:rPr lang="en-US" sz="2000" dirty="0" smtClean="0">
                <a:solidFill>
                  <a:schemeClr val="bg1"/>
                </a:solidFill>
              </a:rPr>
              <a:t>Antique olive oil jars / FrantoioMacianti.com</a:t>
            </a:r>
            <a:endParaRPr lang="en-US" sz="2000" dirty="0">
              <a:solidFill>
                <a:schemeClr val="bg1"/>
              </a:solidFill>
            </a:endParaRPr>
          </a:p>
        </p:txBody>
      </p:sp>
    </p:spTree>
    <p:extLst>
      <p:ext uri="{BB962C8B-B14F-4D97-AF65-F5344CB8AC3E}">
        <p14:creationId xmlns:p14="http://schemas.microsoft.com/office/powerpoint/2010/main" val="3381104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0"/>
            <a:ext cx="9144000" cy="1077218"/>
          </a:xfrm>
          <a:prstGeom prst="rect">
            <a:avLst/>
          </a:prstGeom>
          <a:solidFill>
            <a:schemeClr val="bg2">
              <a:lumMod val="25000"/>
            </a:schemeClr>
          </a:solidFill>
        </p:spPr>
        <p:txBody>
          <a:bodyPr wrap="square" rtlCol="0">
            <a:spAutoFit/>
          </a:bodyPr>
          <a:lstStyle/>
          <a:p>
            <a:pPr lvl="0"/>
            <a:r>
              <a:rPr lang="en-US" sz="3200" dirty="0">
                <a:solidFill>
                  <a:schemeClr val="bg1"/>
                </a:solidFill>
              </a:rPr>
              <a:t>Proverbs 13.22a NIV:  A good person leaves an inheritance for their children's children…</a:t>
            </a:r>
          </a:p>
        </p:txBody>
      </p:sp>
      <p:sp>
        <p:nvSpPr>
          <p:cNvPr id="5" name="TextBox 4"/>
          <p:cNvSpPr txBox="1"/>
          <p:nvPr/>
        </p:nvSpPr>
        <p:spPr>
          <a:xfrm>
            <a:off x="0" y="6457890"/>
            <a:ext cx="9144000" cy="400110"/>
          </a:xfrm>
          <a:prstGeom prst="rect">
            <a:avLst/>
          </a:prstGeom>
          <a:solidFill>
            <a:schemeClr val="bg2">
              <a:lumMod val="25000"/>
              <a:alpha val="80000"/>
            </a:schemeClr>
          </a:solidFill>
        </p:spPr>
        <p:txBody>
          <a:bodyPr wrap="square" rtlCol="0">
            <a:spAutoFit/>
          </a:bodyPr>
          <a:lstStyle/>
          <a:p>
            <a:r>
              <a:rPr lang="en-US" sz="2000" dirty="0" smtClean="0">
                <a:solidFill>
                  <a:schemeClr val="bg1"/>
                </a:solidFill>
              </a:rPr>
              <a:t>Will’s mother’s garden and woods</a:t>
            </a:r>
            <a:endParaRPr lang="en-US" sz="2000" dirty="0">
              <a:solidFill>
                <a:schemeClr val="bg1"/>
              </a:solidFill>
            </a:endParaRPr>
          </a:p>
        </p:txBody>
      </p:sp>
    </p:spTree>
    <p:extLst>
      <p:ext uri="{BB962C8B-B14F-4D97-AF65-F5344CB8AC3E}">
        <p14:creationId xmlns:p14="http://schemas.microsoft.com/office/powerpoint/2010/main" val="12280465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Projects\Bivin\Bivin sr\Galilee\Olive trees with red flowers in bloom in Galilee, db6704101205.jpg"/>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770</Words>
  <Application>Microsoft Office PowerPoint</Application>
  <PresentationFormat>On-screen Show (4:3)</PresentationFormat>
  <Paragraphs>48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14</cp:revision>
  <dcterms:created xsi:type="dcterms:W3CDTF">2016-01-15T17:30:05Z</dcterms:created>
  <dcterms:modified xsi:type="dcterms:W3CDTF">2016-02-02T15:44:07Z</dcterms:modified>
</cp:coreProperties>
</file>